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2573" y="-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BCCF-7484-4D79-A9DC-0D1B932FF43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C2D8-A77A-46CE-9A5A-626D0618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9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BCCF-7484-4D79-A9DC-0D1B932FF43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C2D8-A77A-46CE-9A5A-626D0618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71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BCCF-7484-4D79-A9DC-0D1B932FF43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C2D8-A77A-46CE-9A5A-626D0618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6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BCCF-7484-4D79-A9DC-0D1B932FF43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C2D8-A77A-46CE-9A5A-626D0618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48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BCCF-7484-4D79-A9DC-0D1B932FF43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C2D8-A77A-46CE-9A5A-626D0618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7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BCCF-7484-4D79-A9DC-0D1B932FF43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C2D8-A77A-46CE-9A5A-626D0618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37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BCCF-7484-4D79-A9DC-0D1B932FF43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C2D8-A77A-46CE-9A5A-626D0618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049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BCCF-7484-4D79-A9DC-0D1B932FF43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C2D8-A77A-46CE-9A5A-626D0618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09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BCCF-7484-4D79-A9DC-0D1B932FF43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C2D8-A77A-46CE-9A5A-626D0618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71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BCCF-7484-4D79-A9DC-0D1B932FF43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C2D8-A77A-46CE-9A5A-626D0618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40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BCCF-7484-4D79-A9DC-0D1B932FF43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C2D8-A77A-46CE-9A5A-626D0618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9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ABCCF-7484-4D79-A9DC-0D1B932FF43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0C2D8-A77A-46CE-9A5A-626D0618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22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9148" y="457199"/>
            <a:ext cx="5829300" cy="609601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Preparing for Your Colorectal Surgery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55295"/>
            <a:ext cx="5078398" cy="7772400"/>
          </a:xfrm>
        </p:spPr>
        <p:txBody>
          <a:bodyPr>
            <a:normAutofit fontScale="55000" lnSpcReduction="2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Start exercising. Walk ½ mile a </a:t>
            </a:r>
            <a:r>
              <a:rPr lang="en-US" dirty="0" smtClean="0">
                <a:solidFill>
                  <a:schemeClr val="tx1"/>
                </a:solidFill>
              </a:rPr>
              <a:t>day.</a:t>
            </a:r>
            <a:endParaRPr lang="en-US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Smokers-STOP SMOKING for at least 72 hours before surgery.</a:t>
            </a:r>
            <a:endParaRPr lang="en-US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Start 1 Multivitamin daily and Eat </a:t>
            </a:r>
            <a:r>
              <a:rPr lang="en-US" dirty="0">
                <a:solidFill>
                  <a:schemeClr val="tx1"/>
                </a:solidFill>
              </a:rPr>
              <a:t>a High Protein </a:t>
            </a:r>
            <a:r>
              <a:rPr lang="en-US" dirty="0" smtClean="0">
                <a:solidFill>
                  <a:schemeClr val="tx1"/>
                </a:solidFill>
              </a:rPr>
              <a:t>diet for 7 days before surgery.</a:t>
            </a:r>
            <a:endParaRPr lang="en-US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Stop Alcohol at least </a:t>
            </a:r>
            <a:r>
              <a:rPr lang="en-US" dirty="0" smtClean="0">
                <a:solidFill>
                  <a:schemeClr val="tx1"/>
                </a:solidFill>
              </a:rPr>
              <a:t>7 days before surgery.</a:t>
            </a:r>
            <a:endParaRPr lang="en-US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Keep your Preadmission Testing Hospital </a:t>
            </a:r>
            <a:r>
              <a:rPr lang="en-US" dirty="0" smtClean="0">
                <a:solidFill>
                  <a:schemeClr val="tx1"/>
                </a:solidFill>
              </a:rPr>
              <a:t>Appointment.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Your surgeon or nurse will instruct you on which home medications to take the morning of surgery. If you are on chronic pain medications (including pain patches) continue those as </a:t>
            </a:r>
            <a:r>
              <a:rPr lang="en-US" dirty="0" smtClean="0">
                <a:solidFill>
                  <a:schemeClr val="tx1"/>
                </a:solidFill>
              </a:rPr>
              <a:t>ordered </a:t>
            </a:r>
            <a:r>
              <a:rPr lang="en-US" dirty="0">
                <a:solidFill>
                  <a:schemeClr val="tx1"/>
                </a:solidFill>
              </a:rPr>
              <a:t>until admission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Follow your </a:t>
            </a:r>
            <a:r>
              <a:rPr lang="en-US" dirty="0" smtClean="0">
                <a:solidFill>
                  <a:schemeClr val="tx1"/>
                </a:solidFill>
              </a:rPr>
              <a:t>surgeon’s </a:t>
            </a:r>
            <a:r>
              <a:rPr lang="en-US" dirty="0">
                <a:solidFill>
                  <a:schemeClr val="tx1"/>
                </a:solidFill>
              </a:rPr>
              <a:t>orders for Bowel Prep and Pre-Surgical Skin </a:t>
            </a:r>
            <a:r>
              <a:rPr lang="en-US" dirty="0" smtClean="0">
                <a:solidFill>
                  <a:schemeClr val="tx1"/>
                </a:solidFill>
              </a:rPr>
              <a:t>Cleansing.</a:t>
            </a:r>
            <a:endParaRPr lang="en-US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Clear liquids are encouraged until </a:t>
            </a:r>
            <a:r>
              <a:rPr lang="en-US" b="1" dirty="0">
                <a:solidFill>
                  <a:schemeClr val="tx1"/>
                </a:solidFill>
              </a:rPr>
              <a:t>2 hours before surgery</a:t>
            </a:r>
            <a:r>
              <a:rPr lang="en-US" dirty="0">
                <a:solidFill>
                  <a:schemeClr val="tx1"/>
                </a:solidFill>
              </a:rPr>
              <a:t>. Clear liquids include apple, cranberry or grape juice, Kool Aid or </a:t>
            </a:r>
            <a:r>
              <a:rPr lang="en-US" dirty="0" smtClean="0">
                <a:solidFill>
                  <a:schemeClr val="tx1"/>
                </a:solidFill>
              </a:rPr>
              <a:t>Soft Drinks for </a:t>
            </a:r>
            <a:r>
              <a:rPr lang="en-US" dirty="0">
                <a:solidFill>
                  <a:schemeClr val="tx1"/>
                </a:solidFill>
              </a:rPr>
              <a:t>non- diabetic patients. Diabetic patients can have Sugar free Kool Aid, </a:t>
            </a:r>
            <a:r>
              <a:rPr lang="en-US" dirty="0" smtClean="0">
                <a:solidFill>
                  <a:schemeClr val="tx1"/>
                </a:solidFill>
              </a:rPr>
              <a:t>Diet Soft Drinks, </a:t>
            </a:r>
            <a:r>
              <a:rPr lang="en-US" dirty="0">
                <a:solidFill>
                  <a:schemeClr val="tx1"/>
                </a:solidFill>
              </a:rPr>
              <a:t>G2 or </a:t>
            </a:r>
            <a:r>
              <a:rPr lang="en-US" dirty="0" err="1">
                <a:solidFill>
                  <a:schemeClr val="tx1"/>
                </a:solidFill>
              </a:rPr>
              <a:t>Powerade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ZERO.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NON </a:t>
            </a:r>
            <a:r>
              <a:rPr lang="en-US" b="1" dirty="0">
                <a:solidFill>
                  <a:schemeClr val="tx1"/>
                </a:solidFill>
              </a:rPr>
              <a:t>DIABETIC PATIENTS </a:t>
            </a:r>
            <a:r>
              <a:rPr lang="en-US" b="1" u="sng" dirty="0" smtClean="0">
                <a:solidFill>
                  <a:schemeClr val="tx1"/>
                </a:solidFill>
              </a:rPr>
              <a:t>MUST FINISH </a:t>
            </a:r>
            <a:r>
              <a:rPr lang="en-US" b="1" dirty="0" smtClean="0">
                <a:solidFill>
                  <a:schemeClr val="tx1"/>
                </a:solidFill>
              </a:rPr>
              <a:t>DRINKING 32 OZ. </a:t>
            </a:r>
            <a:r>
              <a:rPr lang="en-US" b="1" dirty="0">
                <a:solidFill>
                  <a:schemeClr val="tx1"/>
                </a:solidFill>
              </a:rPr>
              <a:t>OF GATORADE OR </a:t>
            </a:r>
            <a:r>
              <a:rPr lang="en-US" b="1" dirty="0" smtClean="0">
                <a:solidFill>
                  <a:schemeClr val="tx1"/>
                </a:solidFill>
              </a:rPr>
              <a:t>POWERADE 2 HOURS PRIOR TO YOUR SURGERY START TIME. </a:t>
            </a:r>
            <a:r>
              <a:rPr lang="en-US" b="1" dirty="0">
                <a:solidFill>
                  <a:schemeClr val="tx1"/>
                </a:solidFill>
              </a:rPr>
              <a:t>DIABETIC PATIENTS </a:t>
            </a:r>
            <a:r>
              <a:rPr lang="en-US" b="1" u="sng" dirty="0" smtClean="0">
                <a:solidFill>
                  <a:schemeClr val="tx1"/>
                </a:solidFill>
              </a:rPr>
              <a:t>MUST FINISH</a:t>
            </a:r>
            <a:r>
              <a:rPr lang="en-US" b="1" dirty="0" smtClean="0">
                <a:solidFill>
                  <a:schemeClr val="tx1"/>
                </a:solidFill>
              </a:rPr>
              <a:t> DRINKING 32 </a:t>
            </a:r>
            <a:r>
              <a:rPr lang="en-US" b="1" dirty="0">
                <a:solidFill>
                  <a:schemeClr val="tx1"/>
                </a:solidFill>
              </a:rPr>
              <a:t>OZ. OF G2 OR POWERADE </a:t>
            </a:r>
            <a:r>
              <a:rPr lang="en-US" b="1" dirty="0" smtClean="0">
                <a:solidFill>
                  <a:schemeClr val="tx1"/>
                </a:solidFill>
              </a:rPr>
              <a:t>ZERO 2 HOURS PRIOR TO YOUR SURGERY START TIME.</a:t>
            </a:r>
          </a:p>
          <a:p>
            <a:pPr lvl="0" algn="l"/>
            <a:r>
              <a:rPr lang="en-US" b="1" i="1" u="sng" dirty="0" smtClean="0">
                <a:solidFill>
                  <a:schemeClr val="tx1"/>
                </a:solidFill>
              </a:rPr>
              <a:t>NOT FOLLOWING THESE INSTRUCTIONS WILL                  RESULT IN A DELAY IN SURGERY START TIME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</a:p>
          <a:p>
            <a:pPr lvl="0" algn="l"/>
            <a:endParaRPr lang="en-US" dirty="0" smtClean="0"/>
          </a:p>
          <a:p>
            <a:pPr lvl="0" algn="l"/>
            <a:endParaRPr lang="en-US" dirty="0"/>
          </a:p>
          <a:p>
            <a:endParaRPr lang="en-US" dirty="0"/>
          </a:p>
        </p:txBody>
      </p:sp>
      <p:pic>
        <p:nvPicPr>
          <p:cNvPr id="1026" name="Picture 2" descr="C:\Users\mgolden\AppData\Local\Microsoft\Windows\Temporary Internet Files\Content.IE5\4VC9L03B\Gait[1]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748" y="737937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golden\AppData\Local\Microsoft\Windows\Temporary Internet Files\Content.IE5\NIQP9SBV\No_smoking_sign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790" y="1896979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golden\AppData\Local\Microsoft\Windows\Temporary Internet Files\Content.IE5\L95IYBOD\GatoradeLogo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790" y="7696200"/>
            <a:ext cx="902148" cy="820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golden\AppData\Local\Microsoft\Windows\Temporary Internet Files\Content.IE5\39TV104A\powerade-printable-coupon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572" y="6688355"/>
            <a:ext cx="936818" cy="932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523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211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Preparing for Your Colorectal Surgery </vt:lpstr>
    </vt:vector>
  </TitlesOfParts>
  <Company>CHS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for Your Colorectal Surgery</dc:title>
  <dc:creator>Golden, Miki</dc:creator>
  <cp:lastModifiedBy>Golden, Miki</cp:lastModifiedBy>
  <cp:revision>10</cp:revision>
  <cp:lastPrinted>2019-05-15T17:15:51Z</cp:lastPrinted>
  <dcterms:created xsi:type="dcterms:W3CDTF">2018-07-13T19:29:36Z</dcterms:created>
  <dcterms:modified xsi:type="dcterms:W3CDTF">2019-05-15T20:05:53Z</dcterms:modified>
</cp:coreProperties>
</file>